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4" r:id="rId3"/>
    <p:sldId id="298" r:id="rId4"/>
    <p:sldId id="259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290" r:id="rId19"/>
    <p:sldId id="266" r:id="rId20"/>
    <p:sldId id="261" r:id="rId21"/>
    <p:sldId id="262" r:id="rId22"/>
    <p:sldId id="263" r:id="rId23"/>
    <p:sldId id="280" r:id="rId24"/>
    <p:sldId id="265" r:id="rId25"/>
    <p:sldId id="305" r:id="rId26"/>
    <p:sldId id="260" r:id="rId27"/>
    <p:sldId id="281" r:id="rId28"/>
    <p:sldId id="278" r:id="rId29"/>
    <p:sldId id="284" r:id="rId30"/>
    <p:sldId id="289" r:id="rId31"/>
    <p:sldId id="306" r:id="rId32"/>
    <p:sldId id="258" r:id="rId33"/>
    <p:sldId id="267" r:id="rId34"/>
    <p:sldId id="271" r:id="rId35"/>
    <p:sldId id="272" r:id="rId36"/>
    <p:sldId id="307" r:id="rId37"/>
    <p:sldId id="273" r:id="rId38"/>
    <p:sldId id="282" r:id="rId39"/>
    <p:sldId id="283" r:id="rId40"/>
    <p:sldId id="308" r:id="rId41"/>
    <p:sldId id="285" r:id="rId42"/>
    <p:sldId id="286" r:id="rId43"/>
    <p:sldId id="287" r:id="rId44"/>
    <p:sldId id="309" r:id="rId45"/>
    <p:sldId id="277" r:id="rId46"/>
    <p:sldId id="274" r:id="rId47"/>
    <p:sldId id="310" r:id="rId48"/>
    <p:sldId id="268" r:id="rId49"/>
    <p:sldId id="269" r:id="rId50"/>
    <p:sldId id="270" r:id="rId51"/>
    <p:sldId id="311" r:id="rId52"/>
  </p:sldIdLst>
  <p:sldSz cx="9601200" cy="12801600" type="A3"/>
  <p:notesSz cx="6858000" cy="9144000"/>
  <p:custDataLst>
    <p:tags r:id="rId54"/>
  </p:custDataLst>
  <p:defaultTextStyle>
    <a:defPPr lvl="0">
      <a:defRPr lang="pt-BR"/>
    </a:defPPr>
    <a:lvl1pPr marL="0" lv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lvl="1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lvl="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lvl="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lvl="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lvl="5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lvl="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lvl="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lvl="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 autoAdjust="0"/>
    <p:restoredTop sz="94660"/>
  </p:normalViewPr>
  <p:slideViewPr>
    <p:cSldViewPr snapToGrid="0">
      <p:cViewPr varScale="1">
        <p:scale>
          <a:sx n="59" d="100"/>
          <a:sy n="59" d="100"/>
        </p:scale>
        <p:origin x="30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1B0FB-192C-4C68-91D7-77BDF69D6A22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09869-D982-457D-AAD1-0E4FB64CF0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76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3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525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57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82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304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681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94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79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5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266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81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C1DB2-1646-44CC-AA47-3E37C3952877}" type="datetimeFigureOut">
              <a:rPr lang="pt-BR" smtClean="0"/>
              <a:t>01/07/2024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C7FEC-3BBD-43BF-B1A1-AB323BC8B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53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tzsbiel/Ebook_IA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0632"/>
            <a:ext cx="9601200" cy="134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4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025" y="1329259"/>
            <a:ext cx="10127165" cy="10127165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CAFÉ COADO</a:t>
            </a:r>
            <a:endParaRPr lang="pt-BR"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1"/>
          </p:nvPr>
        </p:nvSpPr>
        <p:spPr>
          <a:xfrm>
            <a:off x="191620" y="3298104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Antes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 usar, escalde o coador de pano com água quente para limpá-lo e aquecê-lo. </a:t>
            </a: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o pó de café deixando sobrar 1 dedo e meio de espaço para água.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Coloque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 coador no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suporte.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48939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4;p2"/>
          <p:cNvSpPr txBox="1"/>
          <p:nvPr/>
        </p:nvSpPr>
        <p:spPr>
          <a:xfrm>
            <a:off x="0" y="2102347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Preparar o Coador de Pano: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Google Shape;34;p2"/>
          <p:cNvSpPr txBox="1"/>
          <p:nvPr/>
        </p:nvSpPr>
        <p:spPr>
          <a:xfrm>
            <a:off x="40057" y="7022689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Prepare a chaleira: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Google Shape;33;p2"/>
          <p:cNvSpPr txBox="1">
            <a:spLocks/>
          </p:cNvSpPr>
          <p:nvPr/>
        </p:nvSpPr>
        <p:spPr>
          <a:xfrm>
            <a:off x="172532" y="8054292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Escalde a chaleira para remover impurezas, descarte a água e encha novamente com água da máquina.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Aqueça um pouco a água na varinha de vapor.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15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025" y="1329259"/>
            <a:ext cx="10127165" cy="10127165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CAFÉ COADO</a:t>
            </a:r>
            <a:endParaRPr lang="pt-BR"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1"/>
          </p:nvPr>
        </p:nvSpPr>
        <p:spPr>
          <a:xfrm>
            <a:off x="191620" y="3298104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Despeje um pouco de água quente sobre o café moído, apenas o suficiente para molhar todo o café. </a:t>
            </a: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Aguarde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cerca de 30 segundos para o café "florescer" e liberar os gases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Após o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blooming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continue despejando a água quente em movimentos circulares, começando do centro e movendo-se para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fora.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Despeje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 água de forma constante e lenta, garantindo uma extração uniforme.</a:t>
            </a: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5" y="12527284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4;p2"/>
          <p:cNvSpPr txBox="1"/>
          <p:nvPr/>
        </p:nvSpPr>
        <p:spPr>
          <a:xfrm>
            <a:off x="0" y="2102347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Servindo (Na mesa do cliente):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493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29" y="1348347"/>
            <a:ext cx="10097981" cy="10097981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CAFETEIRA V60</a:t>
            </a:r>
            <a:endParaRPr lang="pt-BR"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1"/>
          </p:nvPr>
        </p:nvSpPr>
        <p:spPr>
          <a:xfrm>
            <a:off x="191620" y="3298104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Coloque o filtro de papel na V60 e enxágue-o com água quente para remover qualquer gosto de papel e aquecer a cafeteira. Descarte a água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após o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enxágue.</a:t>
            </a: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café moído médio ao filtro. Use uma proporção de cerca de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 </a:t>
            </a:r>
            <a:r>
              <a:rPr lang="pt-BR" sz="3200" dirty="0" err="1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scoop</a:t>
            </a: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2264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4;p2"/>
          <p:cNvSpPr txBox="1"/>
          <p:nvPr/>
        </p:nvSpPr>
        <p:spPr>
          <a:xfrm>
            <a:off x="0" y="2102347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Preparo do filtro: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Google Shape;34;p2"/>
          <p:cNvSpPr txBox="1"/>
          <p:nvPr/>
        </p:nvSpPr>
        <p:spPr>
          <a:xfrm>
            <a:off x="40057" y="7022689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Prepare a chaleira: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Google Shape;33;p2"/>
          <p:cNvSpPr txBox="1">
            <a:spLocks/>
          </p:cNvSpPr>
          <p:nvPr/>
        </p:nvSpPr>
        <p:spPr>
          <a:xfrm>
            <a:off x="172532" y="8054292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Escalde a chaleira para remover impurezas, descarte a água e encha novamente com água da máquina.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Aqueça um pouco a água na varinha de vapor.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03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29" y="1348347"/>
            <a:ext cx="10097981" cy="10097981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CAFETEIRA V60</a:t>
            </a:r>
            <a:endParaRPr lang="pt-BR" dirty="0"/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2264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4;p2"/>
          <p:cNvSpPr txBox="1"/>
          <p:nvPr/>
        </p:nvSpPr>
        <p:spPr>
          <a:xfrm>
            <a:off x="0" y="2222925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Primeira infusão (</a:t>
            </a:r>
            <a:r>
              <a:rPr lang="pt-BR" sz="4000" dirty="0" err="1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blooming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):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Google Shape;33;p2"/>
          <p:cNvSpPr txBox="1">
            <a:spLocks/>
          </p:cNvSpPr>
          <p:nvPr/>
        </p:nvSpPr>
        <p:spPr>
          <a:xfrm>
            <a:off x="191620" y="3258200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Comece despejando uma pequena quantidade de água quente sobre o café moído, apenas o suficiente para molhar todo o café (cerca de 30 ml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).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Aguarde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cerca de 30-45 segundos para o café "florescer" e liberar os gases.</a:t>
            </a: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Google Shape;34;p2"/>
          <p:cNvSpPr txBox="1"/>
          <p:nvPr/>
        </p:nvSpPr>
        <p:spPr>
          <a:xfrm>
            <a:off x="86007" y="6834626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Preparando o café: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Google Shape;33;p2"/>
          <p:cNvSpPr txBox="1">
            <a:spLocks/>
          </p:cNvSpPr>
          <p:nvPr/>
        </p:nvSpPr>
        <p:spPr>
          <a:xfrm>
            <a:off x="191620" y="8030716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Após o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blooming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continue despejando a água quente em movimentos circulares, começando do centro e movendo-se para fora e de volta ao centro, em um padrão espiral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Despeje a água de forma constante e lenta, garantindo uma extração uniforme.</a:t>
            </a:r>
          </a:p>
        </p:txBody>
      </p:sp>
    </p:spTree>
    <p:extLst>
      <p:ext uri="{BB962C8B-B14F-4D97-AF65-F5344CB8AC3E}">
        <p14:creationId xmlns:p14="http://schemas.microsoft.com/office/powerpoint/2010/main" val="41733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29" y="1348347"/>
            <a:ext cx="10097981" cy="10097981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CAFETEIRA V60</a:t>
            </a:r>
            <a:endParaRPr lang="pt-BR" dirty="0"/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2264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 dirty="0"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4;p2"/>
          <p:cNvSpPr txBox="1"/>
          <p:nvPr/>
        </p:nvSpPr>
        <p:spPr>
          <a:xfrm>
            <a:off x="0" y="2222925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Servindo: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Google Shape;33;p2"/>
          <p:cNvSpPr txBox="1">
            <a:spLocks/>
          </p:cNvSpPr>
          <p:nvPr/>
        </p:nvSpPr>
        <p:spPr>
          <a:xfrm>
            <a:off x="191620" y="3258200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Remova a V60 e o filtro de papel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Sirva o café diretamente na xícara ou copo do cliente.</a:t>
            </a:r>
          </a:p>
        </p:txBody>
      </p:sp>
    </p:spTree>
    <p:extLst>
      <p:ext uri="{BB962C8B-B14F-4D97-AF65-F5344CB8AC3E}">
        <p14:creationId xmlns:p14="http://schemas.microsoft.com/office/powerpoint/2010/main" val="175650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026" y="1682813"/>
            <a:ext cx="10108077" cy="10108077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BULLETPROOF</a:t>
            </a:r>
            <a:endParaRPr lang="pt-BR" dirty="0"/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64800" y="1242264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 dirty="0"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4;p2"/>
          <p:cNvSpPr txBox="1"/>
          <p:nvPr/>
        </p:nvSpPr>
        <p:spPr>
          <a:xfrm>
            <a:off x="0" y="2413538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Faça o café: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Google Shape;33;p2"/>
          <p:cNvSpPr txBox="1">
            <a:spLocks/>
          </p:cNvSpPr>
          <p:nvPr/>
        </p:nvSpPr>
        <p:spPr>
          <a:xfrm>
            <a:off x="191620" y="3443428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Faça uma xícara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dupla de café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quente usando seu método preferido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(Expresso ,V60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prensa francesa,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Moka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Pot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etc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.) utilizando os ingredientes escolhidos pelo cliente (Canela, noz moscada, cravo, cúrcuma, etc.)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Google Shape;34;p2"/>
          <p:cNvSpPr txBox="1"/>
          <p:nvPr/>
        </p:nvSpPr>
        <p:spPr>
          <a:xfrm>
            <a:off x="0" y="5780109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Misturando: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Google Shape;33;p2"/>
          <p:cNvSpPr txBox="1">
            <a:spLocks/>
          </p:cNvSpPr>
          <p:nvPr/>
        </p:nvSpPr>
        <p:spPr>
          <a:xfrm>
            <a:off x="191620" y="6804825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No liquidificador ou em um copo alto, adicione o café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quente e o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óleo de coco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Bata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tudo no liquidificador por 20-30 segundos até que a mistura fique homogênea e espumosa. Se estiver usando um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mixer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de mão, bata diretamente no copo até obter a mesma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consistência.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25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026" y="1682813"/>
            <a:ext cx="10108077" cy="10108077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BULLETPROOF</a:t>
            </a:r>
            <a:endParaRPr lang="pt-BR" dirty="0"/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64800" y="1242264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 dirty="0"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4;p2"/>
          <p:cNvSpPr txBox="1"/>
          <p:nvPr/>
        </p:nvSpPr>
        <p:spPr>
          <a:xfrm>
            <a:off x="0" y="2041174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Servindo: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Google Shape;33;p2"/>
          <p:cNvSpPr txBox="1">
            <a:spLocks/>
          </p:cNvSpPr>
          <p:nvPr/>
        </p:nvSpPr>
        <p:spPr>
          <a:xfrm>
            <a:off x="191620" y="2935327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Despeje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Bulletproof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Coffee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em um copo ou xícara e sirva imediatamente.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3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026" y="1682813"/>
            <a:ext cx="10108077" cy="10108077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BULLETPROOF</a:t>
            </a:r>
            <a:endParaRPr lang="pt-BR" dirty="0"/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5312" y="1244153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4;p2"/>
          <p:cNvSpPr txBox="1"/>
          <p:nvPr/>
        </p:nvSpPr>
        <p:spPr>
          <a:xfrm>
            <a:off x="0" y="1076675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4000" i="1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INCREMENTANDO</a:t>
            </a:r>
            <a:endParaRPr i="1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Google Shape;33;p2"/>
          <p:cNvSpPr txBox="1">
            <a:spLocks/>
          </p:cNvSpPr>
          <p:nvPr/>
        </p:nvSpPr>
        <p:spPr>
          <a:xfrm>
            <a:off x="191620" y="3215604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Adicione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uma pitada de canela,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noz-moscada, gengibre e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açafrão ao preparo básico. </a:t>
            </a: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Adicione um toque de extrato de baunilha para complementar os sabores.</a:t>
            </a:r>
          </a:p>
        </p:txBody>
      </p:sp>
      <p:sp>
        <p:nvSpPr>
          <p:cNvPr id="10" name="Google Shape;34;p2"/>
          <p:cNvSpPr txBox="1"/>
          <p:nvPr/>
        </p:nvSpPr>
        <p:spPr>
          <a:xfrm>
            <a:off x="-115414" y="2229202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err="1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Bulletproof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4000" dirty="0" err="1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spice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Google Shape;34;p2"/>
          <p:cNvSpPr txBox="1"/>
          <p:nvPr/>
        </p:nvSpPr>
        <p:spPr>
          <a:xfrm>
            <a:off x="-115414" y="6136975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dirty="0" err="1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Bulletproof</a:t>
            </a: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 </a:t>
            </a:r>
            <a:r>
              <a:rPr lang="pt-BR" sz="4000" dirty="0" err="1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Nutty</a:t>
            </a: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 </a:t>
            </a:r>
            <a:r>
              <a:rPr lang="pt-BR" sz="4000" dirty="0" err="1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Delight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Google Shape;33;p2"/>
          <p:cNvSpPr txBox="1">
            <a:spLocks/>
          </p:cNvSpPr>
          <p:nvPr/>
        </p:nvSpPr>
        <p:spPr>
          <a:xfrm>
            <a:off x="191619" y="7315342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uma colher de chá de manteiga de amêndoas ou amendoim ao preparo básico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Adicione uma pitada de canela para complementar o sabor.</a:t>
            </a:r>
          </a:p>
        </p:txBody>
      </p:sp>
    </p:spTree>
    <p:extLst>
      <p:ext uri="{BB962C8B-B14F-4D97-AF65-F5344CB8AC3E}">
        <p14:creationId xmlns:p14="http://schemas.microsoft.com/office/powerpoint/2010/main" val="9326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92250" y="0"/>
            <a:ext cx="10104900" cy="13127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642" y="1537788"/>
            <a:ext cx="989511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02</a:t>
            </a:r>
            <a:endParaRPr lang="pt-BR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433500" y="680184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Jacques Francois Shadow"/>
                <a:sym typeface="Jacques Francois Shadow"/>
              </a:rPr>
              <a:t>CREMANDO LEITE</a:t>
            </a:r>
            <a:endParaRPr lang="pt-BR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92250" y="12684600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456500" y="1259250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1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FD9B85-9402-7537-AB7D-71927138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80"/>
            <a:ext cx="10153939" cy="10153939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sunset" dir="t"/>
          </a:scene3d>
          <a:sp3d prstMaterial="dkEdge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LEITE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CREMADO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endParaRPr lang="pt-BR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Antes de começar, 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abra a pressão da varinha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para eliminar qualquer líquido remanescente e garantir que não se misture com o leite.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Medida do Leite: Coloque o leite na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até atingir a marcação do caimento para obter a quantidade ideal.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●Preparação Inicial: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50050" y="1245830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02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4" name="Picture 10" descr="Jarra Leiteira Pitcher Aço Inox 600ml Barista Cafe Cafeteria INOX |  Amazon.com.b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05" y="7016059"/>
            <a:ext cx="4266423" cy="4266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 para a Direita 1"/>
          <p:cNvSpPr/>
          <p:nvPr/>
        </p:nvSpPr>
        <p:spPr>
          <a:xfrm>
            <a:off x="1577561" y="9149271"/>
            <a:ext cx="4643625" cy="6041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Google Shape;24;p1"/>
          <p:cNvSpPr txBox="1">
            <a:spLocks/>
          </p:cNvSpPr>
          <p:nvPr/>
        </p:nvSpPr>
        <p:spPr>
          <a:xfrm>
            <a:off x="1626600" y="8774567"/>
            <a:ext cx="8280900" cy="951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b="1" i="1" u="sng" dirty="0" smtClean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Caimento da </a:t>
            </a:r>
            <a:r>
              <a:rPr lang="pt-BR" sz="3200" b="1" i="1" u="sng" dirty="0" err="1" smtClean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endParaRPr lang="pt-BR" sz="3200" b="1" i="1" u="sng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420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95944" y="1265274"/>
            <a:ext cx="9209315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01</a:t>
            </a:r>
            <a:endParaRPr lang="pt-BR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200" y="542335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CAFÉS PUROS</a:t>
            </a:r>
            <a:endParaRPr lang="pt-BR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1" y="12481596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688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421050" y="767604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LEITE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CREMADO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36C5BB-0E87-5E75-0A2B-3D9F0EE7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80"/>
            <a:ext cx="10153939" cy="10153939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sunset" dir="t"/>
          </a:scene3d>
          <a:sp3d prstMaterial="dkEdge"/>
        </p:spPr>
      </p:pic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3664474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Posicione 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de frente para a máquina, coloque a  varinha de vapor a um dedo de distância do centro e totalmente submersa.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Abra a pressão da máquina e segure 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com uma mão no cabo e a outra na lateral para monitorar a temperatura.</a:t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O leite deve girar como um redemoinho por 7 segundos.</a:t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0" y="2217466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Processo de vaporização: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50050" y="12449381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02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Lágrima 4">
            <a:extLst>
              <a:ext uri="{FF2B5EF4-FFF2-40B4-BE49-F238E27FC236}">
                <a16:creationId xmlns:a16="http://schemas.microsoft.com/office/drawing/2014/main" id="{1B8D26C8-D789-70F7-CA32-30DE63B0D804}"/>
              </a:ext>
            </a:extLst>
          </p:cNvPr>
          <p:cNvSpPr/>
          <p:nvPr/>
        </p:nvSpPr>
        <p:spPr>
          <a:xfrm rot="18888215">
            <a:off x="5806271" y="9175322"/>
            <a:ext cx="2465073" cy="2482076"/>
          </a:xfrm>
          <a:prstGeom prst="teardrop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580CCAA-A638-16A6-8163-E7B1445AB031}"/>
              </a:ext>
            </a:extLst>
          </p:cNvPr>
          <p:cNvSpPr/>
          <p:nvPr/>
        </p:nvSpPr>
        <p:spPr>
          <a:xfrm>
            <a:off x="6695851" y="9643736"/>
            <a:ext cx="549087" cy="5342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0289F91-2A64-9317-B691-505F136D5BF2}"/>
              </a:ext>
            </a:extLst>
          </p:cNvPr>
          <p:cNvSpPr/>
          <p:nvPr/>
        </p:nvSpPr>
        <p:spPr>
          <a:xfrm>
            <a:off x="717435" y="9585342"/>
            <a:ext cx="5566773" cy="70784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25;p1">
            <a:extLst>
              <a:ext uri="{FF2B5EF4-FFF2-40B4-BE49-F238E27FC236}">
                <a16:creationId xmlns:a16="http://schemas.microsoft.com/office/drawing/2014/main" id="{05AFD483-DE76-82E9-3CEB-193A24099F67}"/>
              </a:ext>
            </a:extLst>
          </p:cNvPr>
          <p:cNvSpPr txBox="1"/>
          <p:nvPr/>
        </p:nvSpPr>
        <p:spPr>
          <a:xfrm>
            <a:off x="660150" y="9106823"/>
            <a:ext cx="82809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3200" b="1" i="1" u="sng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Posição da ponta da varinha</a:t>
            </a:r>
            <a:endParaRPr sz="3200" i="1" u="sng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21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421050" y="425480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LEITE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CREMADO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endParaRPr lang="pt-BR" dirty="0"/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AD8C6B-27C0-9336-CF96-71E1E731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80"/>
            <a:ext cx="10153939" cy="10153939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sunset" dir="t"/>
          </a:scene3d>
          <a:sp3d prstMaterial="dkEdge"/>
        </p:spPr>
      </p:pic>
      <p:sp>
        <p:nvSpPr>
          <p:cNvPr id="27" name="Google Shape;27;p1"/>
          <p:cNvSpPr txBox="1"/>
          <p:nvPr/>
        </p:nvSpPr>
        <p:spPr>
          <a:xfrm>
            <a:off x="4548750" y="1242750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02</a:t>
            </a:r>
            <a:endParaRPr dirty="0"/>
          </a:p>
        </p:txBody>
      </p:sp>
      <p:sp>
        <p:nvSpPr>
          <p:cNvPr id="7" name="Google Shape;25;p1">
            <a:extLst>
              <a:ext uri="{FF2B5EF4-FFF2-40B4-BE49-F238E27FC236}">
                <a16:creationId xmlns:a16="http://schemas.microsoft.com/office/drawing/2014/main" id="{8751CAE0-FFC5-701C-3D42-0336E57A5334}"/>
              </a:ext>
            </a:extLst>
          </p:cNvPr>
          <p:cNvSpPr txBox="1"/>
          <p:nvPr/>
        </p:nvSpPr>
        <p:spPr>
          <a:xfrm>
            <a:off x="660150" y="2217466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Fazendo a crema: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4;p1">
            <a:extLst>
              <a:ext uri="{FF2B5EF4-FFF2-40B4-BE49-F238E27FC236}">
                <a16:creationId xmlns:a16="http://schemas.microsoft.com/office/drawing/2014/main" id="{1AD49FA6-4CD6-2988-ECE9-E2D33D8D6A6D}"/>
              </a:ext>
            </a:extLst>
          </p:cNvPr>
          <p:cNvSpPr txBox="1">
            <a:spLocks/>
          </p:cNvSpPr>
          <p:nvPr/>
        </p:nvSpPr>
        <p:spPr>
          <a:xfrm>
            <a:off x="660150" y="3403444"/>
            <a:ext cx="8629205" cy="68320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Levemente puxe 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para trás para que a varinha de vapor suba; você deve ouvir um chiado como papel rasgando (não como um barulho de porquinho).</a:t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Quando o som parar, mantenha 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nessa posição por alguns segundos para que a crema suba e o leite gire novamente.</a:t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Repita o processo de puxar 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para trás para ouvir o chiado novamente. Quando a lateral da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estiver quente ao toque, o leite estará pronto.</a:t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52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440923" y="258940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LEITE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CREMADO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endParaRPr lang="pt-BR" dirty="0"/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71052" y="1242750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02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EBB67A-DDB6-AD6B-5EB6-B1E75A72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80"/>
            <a:ext cx="10153939" cy="10153939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sunset" dir="t"/>
          </a:scene3d>
          <a:sp3d prstMaterial="dkEdge"/>
        </p:spPr>
      </p:pic>
      <p:sp>
        <p:nvSpPr>
          <p:cNvPr id="6" name="Google Shape;24;p1">
            <a:extLst>
              <a:ext uri="{FF2B5EF4-FFF2-40B4-BE49-F238E27FC236}">
                <a16:creationId xmlns:a16="http://schemas.microsoft.com/office/drawing/2014/main" id="{1AD49FA6-4CD6-2988-ECE9-E2D33D8D6A6D}"/>
              </a:ext>
            </a:extLst>
          </p:cNvPr>
          <p:cNvSpPr txBox="1">
            <a:spLocks/>
          </p:cNvSpPr>
          <p:nvPr/>
        </p:nvSpPr>
        <p:spPr>
          <a:xfrm>
            <a:off x="660150" y="3403444"/>
            <a:ext cx="8629205" cy="68320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Desligue a pressão e retire imediatamente a varinha de vapor. Limpe-a com um pano.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Dê duas batidas suaves na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para eliminar bolhas e, em seguida, gire o leite suavemente da esquerda para a direita para obter uma textura cremosa.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Servir na xícara ou taça: Para garantir que a crema se misture perfeitamente com o leite, vire 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suavemente, fazendo um movimento tremendo com a mão ou balançando levemente para cima e para baixo.</a:t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Google Shape;25;p1">
            <a:extLst>
              <a:ext uri="{FF2B5EF4-FFF2-40B4-BE49-F238E27FC236}">
                <a16:creationId xmlns:a16="http://schemas.microsoft.com/office/drawing/2014/main" id="{8751CAE0-FFC5-701C-3D42-0336E57A5334}"/>
              </a:ext>
            </a:extLst>
          </p:cNvPr>
          <p:cNvSpPr txBox="1"/>
          <p:nvPr/>
        </p:nvSpPr>
        <p:spPr>
          <a:xfrm>
            <a:off x="660150" y="2217466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Finalizando e servindo: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79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440923" y="258940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LEITE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CREMADO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endParaRPr lang="pt-BR" dirty="0"/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71052" y="12465124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02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EBB67A-DDB6-AD6B-5EB6-B1E75A72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280"/>
            <a:ext cx="10153939" cy="10153939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sunset" dir="t"/>
          </a:scene3d>
          <a:sp3d prstMaterial="dkEdge"/>
        </p:spPr>
      </p:pic>
      <p:sp>
        <p:nvSpPr>
          <p:cNvPr id="6" name="Google Shape;24;p1">
            <a:extLst>
              <a:ext uri="{FF2B5EF4-FFF2-40B4-BE49-F238E27FC236}">
                <a16:creationId xmlns:a16="http://schemas.microsoft.com/office/drawing/2014/main" id="{1AD49FA6-4CD6-2988-ECE9-E2D33D8D6A6D}"/>
              </a:ext>
            </a:extLst>
          </p:cNvPr>
          <p:cNvSpPr txBox="1">
            <a:spLocks/>
          </p:cNvSpPr>
          <p:nvPr/>
        </p:nvSpPr>
        <p:spPr>
          <a:xfrm>
            <a:off x="660150" y="3403444"/>
            <a:ext cx="8629205" cy="68320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Utilize o leite gelado e adicione 3 dedos de leite na prensa francesa.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Coloque a tampa e faça o movimento puxando para cima e para baixo conforme for dobrando de tamanho.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Finalize dando duas batidinhas para remover as bolhas e girando o leite da esquerda para direita.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Google Shape;25;p1">
            <a:extLst>
              <a:ext uri="{FF2B5EF4-FFF2-40B4-BE49-F238E27FC236}">
                <a16:creationId xmlns:a16="http://schemas.microsoft.com/office/drawing/2014/main" id="{8751CAE0-FFC5-701C-3D42-0336E57A5334}"/>
              </a:ext>
            </a:extLst>
          </p:cNvPr>
          <p:cNvSpPr txBox="1"/>
          <p:nvPr/>
        </p:nvSpPr>
        <p:spPr>
          <a:xfrm>
            <a:off x="440923" y="2210191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Crema de leite gelada: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10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440923" y="258940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LEITE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CREMADO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endParaRPr lang="pt-BR" dirty="0"/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52295" y="12469837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02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EBB67A-DDB6-AD6B-5EB6-B1E75A72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556280"/>
            <a:ext cx="10153939" cy="10153939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sunset" dir="t"/>
          </a:scene3d>
          <a:sp3d prstMaterial="translucentPowder"/>
        </p:spPr>
      </p:pic>
      <p:sp>
        <p:nvSpPr>
          <p:cNvPr id="6" name="Google Shape;24;p1">
            <a:extLst>
              <a:ext uri="{FF2B5EF4-FFF2-40B4-BE49-F238E27FC236}">
                <a16:creationId xmlns:a16="http://schemas.microsoft.com/office/drawing/2014/main" id="{1AD49FA6-4CD6-2988-ECE9-E2D33D8D6A6D}"/>
              </a:ext>
            </a:extLst>
          </p:cNvPr>
          <p:cNvSpPr txBox="1">
            <a:spLocks/>
          </p:cNvSpPr>
          <p:nvPr/>
        </p:nvSpPr>
        <p:spPr>
          <a:xfrm>
            <a:off x="518097" y="3609939"/>
            <a:ext cx="8629205" cy="81002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◦Adicione um toque de mel ao leite antes de vaporizar para um sabor doce e aromático.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Experimente adicionar um pouco de noz-moscada ou canela em pó ao leite para um sabor especial.</a:t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Misture água com detergente e realize o processo</a:t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normalmente. Lembre se de limpar o equipamento ao termino para evitar </a:t>
            </a:r>
            <a:r>
              <a:rPr lang="pt-BR" sz="3200" b="1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CONTAMINAÇÃO QUÍMICA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!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Google Shape;25;p1">
            <a:extLst>
              <a:ext uri="{FF2B5EF4-FFF2-40B4-BE49-F238E27FC236}">
                <a16:creationId xmlns:a16="http://schemas.microsoft.com/office/drawing/2014/main" id="{2020D702-31A0-38A0-EC57-BD57C5571BE2}"/>
              </a:ext>
            </a:extLst>
          </p:cNvPr>
          <p:cNvSpPr txBox="1"/>
          <p:nvPr/>
        </p:nvSpPr>
        <p:spPr>
          <a:xfrm>
            <a:off x="311845" y="7856266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Formas de treinamento: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Google Shape;34;p2"/>
          <p:cNvSpPr txBox="1"/>
          <p:nvPr/>
        </p:nvSpPr>
        <p:spPr>
          <a:xfrm>
            <a:off x="64200" y="1787829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4000" dirty="0" smtClean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INCREMENTANDO</a:t>
            </a:r>
            <a:endParaRPr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Google Shape;46;p3"/>
          <p:cNvSpPr txBox="1"/>
          <p:nvPr/>
        </p:nvSpPr>
        <p:spPr>
          <a:xfrm>
            <a:off x="308469" y="2559743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Crema </a:t>
            </a:r>
            <a:r>
              <a:rPr lang="pt-BR" sz="4000" dirty="0" err="1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saborizada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838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92250" y="0"/>
            <a:ext cx="10104900" cy="13127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642" y="1537788"/>
            <a:ext cx="989511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03</a:t>
            </a:r>
            <a:endParaRPr lang="pt-BR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433500" y="680184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Jacques Francois Shadow"/>
                <a:sym typeface="Jacques Francois Shadow"/>
              </a:rPr>
              <a:t>CAFEZINHOS DA TARDE</a:t>
            </a:r>
            <a:endParaRPr lang="pt-BR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92250" y="12684600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456500" y="1259250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-1" y="-463343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319120" y="40860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CAPUCCINO</a:t>
            </a:r>
            <a:endParaRPr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" y="1585515"/>
            <a:ext cx="10105741" cy="101057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43" name="Google Shape;43;p3"/>
          <p:cNvSpPr txBox="1">
            <a:spLocks noGrp="1"/>
          </p:cNvSpPr>
          <p:nvPr>
            <p:ph type="body" idx="1"/>
          </p:nvPr>
        </p:nvSpPr>
        <p:spPr>
          <a:xfrm>
            <a:off x="411407" y="3225128"/>
            <a:ext cx="9317303" cy="745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b="1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Chocolate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Na xícara dupla, coloque 1/3 de chocolate ralado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endParaRPr sz="320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 algn="l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b="1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Leite Quente: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Adicione 1/3 de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leite quente cremado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b="1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Café Expresso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Complete com 1/3 de café expresso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endParaRPr sz="320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4548329" y="12443601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03</a:t>
            </a:r>
            <a:endParaRPr dirty="0"/>
          </a:p>
        </p:txBody>
      </p:sp>
      <p:sp>
        <p:nvSpPr>
          <p:cNvPr id="46" name="Google Shape;46;p3"/>
          <p:cNvSpPr txBox="1"/>
          <p:nvPr/>
        </p:nvSpPr>
        <p:spPr>
          <a:xfrm>
            <a:off x="301558" y="1664021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Preparo do Cappuccino: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9" name="Google Shape;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07" y="9819286"/>
            <a:ext cx="2527200" cy="25272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50" name="Google Shape;5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9160" y="9728476"/>
            <a:ext cx="2527200" cy="25272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9727" y="9870797"/>
            <a:ext cx="2527200" cy="25272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52" name="Google Shape;52;p3"/>
          <p:cNvSpPr/>
          <p:nvPr/>
        </p:nvSpPr>
        <p:spPr>
          <a:xfrm rot="-5400000">
            <a:off x="-368100" y="-951950"/>
            <a:ext cx="2391600" cy="16554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-1" y="-463343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" y="1585515"/>
            <a:ext cx="10105741" cy="101057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319120" y="40860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CAPUCCINO</a:t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4548329" y="12404693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03</a:t>
            </a:r>
            <a:endParaRPr dirty="0"/>
          </a:p>
        </p:txBody>
      </p:sp>
      <p:pic>
        <p:nvPicPr>
          <p:cNvPr id="49" name="Google Shape;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988" y="7408778"/>
            <a:ext cx="2527200" cy="25272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50" name="Google Shape;5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2605" y="7408778"/>
            <a:ext cx="2527200" cy="25272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3296" y="7408778"/>
            <a:ext cx="2527200" cy="25272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52" name="Google Shape;52;p3"/>
          <p:cNvSpPr/>
          <p:nvPr/>
        </p:nvSpPr>
        <p:spPr>
          <a:xfrm rot="-5400000">
            <a:off x="-368100" y="-951950"/>
            <a:ext cx="2391600" cy="16554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5;p1">
            <a:extLst>
              <a:ext uri="{FF2B5EF4-FFF2-40B4-BE49-F238E27FC236}">
                <a16:creationId xmlns:a16="http://schemas.microsoft.com/office/drawing/2014/main" id="{236C8CB1-BF32-6791-8689-1BB82273827B}"/>
              </a:ext>
            </a:extLst>
          </p:cNvPr>
          <p:cNvSpPr txBox="1"/>
          <p:nvPr/>
        </p:nvSpPr>
        <p:spPr>
          <a:xfrm>
            <a:off x="529452" y="1928257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Finalização: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Google Shape;24;p1"/>
          <p:cNvSpPr txBox="1">
            <a:spLocks/>
          </p:cNvSpPr>
          <p:nvPr/>
        </p:nvSpPr>
        <p:spPr>
          <a:xfrm>
            <a:off x="529452" y="315006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◦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Polvilhe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canela por cima para dar um toque especial.</a:t>
            </a:r>
            <a:endParaRPr lang="pt-BR" sz="320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3200"/>
              <a:buNone/>
            </a:pP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43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0" y="-157137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3C268E9-55FA-4DC2-D33B-AF88E896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" y="2033448"/>
            <a:ext cx="10082352" cy="10082352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319120" y="24759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CAPUCCINO</a:t>
            </a:r>
            <a:b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</a:b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LAYANA</a:t>
            </a:r>
            <a:endParaRPr dirty="0"/>
          </a:p>
        </p:txBody>
      </p:sp>
      <p:sp>
        <p:nvSpPr>
          <p:cNvPr id="44" name="Google Shape;44;p3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4548751" y="1242931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03</a:t>
            </a:r>
            <a:endParaRPr dirty="0"/>
          </a:p>
        </p:txBody>
      </p:sp>
      <p:sp>
        <p:nvSpPr>
          <p:cNvPr id="52" name="Google Shape;52;p3"/>
          <p:cNvSpPr/>
          <p:nvPr/>
        </p:nvSpPr>
        <p:spPr>
          <a:xfrm rot="-5400000">
            <a:off x="-368100" y="-951950"/>
            <a:ext cx="2391600" cy="16554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;p1">
            <a:extLst>
              <a:ext uri="{FF2B5EF4-FFF2-40B4-BE49-F238E27FC236}">
                <a16:creationId xmlns:a16="http://schemas.microsoft.com/office/drawing/2014/main" id="{2460AA10-CAE4-01F1-D1CF-466EA08184F1}"/>
              </a:ext>
            </a:extLst>
          </p:cNvPr>
          <p:cNvSpPr txBox="1">
            <a:spLocks/>
          </p:cNvSpPr>
          <p:nvPr/>
        </p:nvSpPr>
        <p:spPr>
          <a:xfrm>
            <a:off x="638916" y="2961147"/>
            <a:ext cx="8280900" cy="8408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Capuccino Base: prepare o capuccino como de costume (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chocolate+Expresso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+ leite cremado) em uma taça especial.
◦ Passe Nutella na borda da taça.
◦ Chantili Perfeito: Adicione chantili em forma de caracol, começando de fora para dentro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Google Shape;25;p1">
            <a:extLst>
              <a:ext uri="{FF2B5EF4-FFF2-40B4-BE49-F238E27FC236}">
                <a16:creationId xmlns:a16="http://schemas.microsoft.com/office/drawing/2014/main" id="{236C8CB1-BF32-6791-8689-1BB82273827B}"/>
              </a:ext>
            </a:extLst>
          </p:cNvPr>
          <p:cNvSpPr txBox="1"/>
          <p:nvPr/>
        </p:nvSpPr>
        <p:spPr>
          <a:xfrm>
            <a:off x="319120" y="188713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Inicio: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936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0" y="-157137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3C268E9-55FA-4DC2-D33B-AF88E896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" y="2033448"/>
            <a:ext cx="10082352" cy="10082352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319120" y="24759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CAPUCCINO</a:t>
            </a:r>
            <a:b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</a:b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LAYANA</a:t>
            </a:r>
            <a:endParaRPr dirty="0"/>
          </a:p>
        </p:txBody>
      </p:sp>
      <p:sp>
        <p:nvSpPr>
          <p:cNvPr id="44" name="Google Shape;44;p3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4548751" y="1242931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03</a:t>
            </a:r>
            <a:endParaRPr dirty="0"/>
          </a:p>
        </p:txBody>
      </p:sp>
      <p:sp>
        <p:nvSpPr>
          <p:cNvPr id="52" name="Google Shape;52;p3"/>
          <p:cNvSpPr/>
          <p:nvPr/>
        </p:nvSpPr>
        <p:spPr>
          <a:xfrm rot="-5400000">
            <a:off x="-368100" y="-951950"/>
            <a:ext cx="2391600" cy="16554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;p1">
            <a:extLst>
              <a:ext uri="{FF2B5EF4-FFF2-40B4-BE49-F238E27FC236}">
                <a16:creationId xmlns:a16="http://schemas.microsoft.com/office/drawing/2014/main" id="{2460AA10-CAE4-01F1-D1CF-466EA08184F1}"/>
              </a:ext>
            </a:extLst>
          </p:cNvPr>
          <p:cNvSpPr txBox="1">
            <a:spLocks/>
          </p:cNvSpPr>
          <p:nvPr/>
        </p:nvSpPr>
        <p:spPr>
          <a:xfrm>
            <a:off x="571308" y="3536896"/>
            <a:ext cx="8280900" cy="8408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Coloque um biscoito de canudo no chantili.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Finalize com raspas de chocolate e uma pitada de canela por cima.</a:t>
            </a:r>
          </a:p>
        </p:txBody>
      </p:sp>
      <p:sp>
        <p:nvSpPr>
          <p:cNvPr id="12" name="Google Shape;25;p1">
            <a:extLst>
              <a:ext uri="{FF2B5EF4-FFF2-40B4-BE49-F238E27FC236}">
                <a16:creationId xmlns:a16="http://schemas.microsoft.com/office/drawing/2014/main" id="{D76B5A75-7A00-7460-1208-64C0E65CB302}"/>
              </a:ext>
            </a:extLst>
          </p:cNvPr>
          <p:cNvSpPr txBox="1"/>
          <p:nvPr/>
        </p:nvSpPr>
        <p:spPr>
          <a:xfrm>
            <a:off x="408301" y="2363706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Finalização especial: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530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159602" y="548498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Jacques Francois Shadow"/>
                <a:sym typeface="Jacques Francois Shadow"/>
              </a:rPr>
              <a:t>MONTAGEM DA BANDEJA</a:t>
            </a:r>
            <a:endParaRPr lang="pt-BR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61901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 dirty="0"/>
          </a:p>
        </p:txBody>
      </p:sp>
      <p:sp>
        <p:nvSpPr>
          <p:cNvPr id="38" name="Google Shape;38;p2"/>
          <p:cNvSpPr txBox="1"/>
          <p:nvPr/>
        </p:nvSpPr>
        <p:spPr>
          <a:xfrm>
            <a:off x="191700" y="2675532"/>
            <a:ext cx="9537000" cy="699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◦ Prepare adoçante/açúcar conforme preferência. </a:t>
            </a:r>
            <a:endParaRPr sz="32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lvl="0" indent="0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◦ Coloque o pratinho do tamanho ideal para a xícara.</a:t>
            </a:r>
            <a:endParaRPr sz="32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lvl="0" indent="0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3200" dirty="0">
              <a:solidFill>
                <a:schemeClr val="lt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◦ Disponha uma colher para mexer, junto ao biscoito de cortesia (ambos no pratinho da xícara).</a:t>
            </a:r>
            <a:endParaRPr sz="32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lvl="0" indent="0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◦ Sirva com um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shot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 de água com gás para acompanhar.</a:t>
            </a:r>
            <a:endParaRPr sz="32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055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0" y="-157137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319120" y="24759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MACCHIATO</a:t>
            </a:r>
            <a:endParaRPr dirty="0"/>
          </a:p>
        </p:txBody>
      </p:sp>
      <p:sp>
        <p:nvSpPr>
          <p:cNvPr id="44" name="Google Shape;44;p3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 rot="-5400000">
            <a:off x="-368100" y="-951950"/>
            <a:ext cx="2391600" cy="16554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;p1">
            <a:extLst>
              <a:ext uri="{FF2B5EF4-FFF2-40B4-BE49-F238E27FC236}">
                <a16:creationId xmlns:a16="http://schemas.microsoft.com/office/drawing/2014/main" id="{2460AA10-CAE4-01F1-D1CF-466EA08184F1}"/>
              </a:ext>
            </a:extLst>
          </p:cNvPr>
          <p:cNvSpPr txBox="1">
            <a:spLocks/>
          </p:cNvSpPr>
          <p:nvPr/>
        </p:nvSpPr>
        <p:spPr>
          <a:xfrm>
            <a:off x="571308" y="3536896"/>
            <a:ext cx="8280900" cy="8408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Faça um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espresso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duplo ou curto, conforme solicitado, e despeje na xícara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Aqueça e vaporize o leite até formar uma espuma cremosa e densa.</a:t>
            </a:r>
          </a:p>
        </p:txBody>
      </p:sp>
      <p:sp>
        <p:nvSpPr>
          <p:cNvPr id="12" name="Google Shape;25;p1">
            <a:extLst>
              <a:ext uri="{FF2B5EF4-FFF2-40B4-BE49-F238E27FC236}">
                <a16:creationId xmlns:a16="http://schemas.microsoft.com/office/drawing/2014/main" id="{D76B5A75-7A00-7460-1208-64C0E65CB302}"/>
              </a:ext>
            </a:extLst>
          </p:cNvPr>
          <p:cNvSpPr txBox="1"/>
          <p:nvPr/>
        </p:nvSpPr>
        <p:spPr>
          <a:xfrm>
            <a:off x="408301" y="2363706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Iniciando: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Google Shape;25;p1">
            <a:extLst>
              <a:ext uri="{FF2B5EF4-FFF2-40B4-BE49-F238E27FC236}">
                <a16:creationId xmlns:a16="http://schemas.microsoft.com/office/drawing/2014/main" id="{D76B5A75-7A00-7460-1208-64C0E65CB302}"/>
              </a:ext>
            </a:extLst>
          </p:cNvPr>
          <p:cNvSpPr txBox="1"/>
          <p:nvPr/>
        </p:nvSpPr>
        <p:spPr>
          <a:xfrm>
            <a:off x="408301" y="6406413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finalizando: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Google Shape;24;p1">
            <a:extLst>
              <a:ext uri="{FF2B5EF4-FFF2-40B4-BE49-F238E27FC236}">
                <a16:creationId xmlns:a16="http://schemas.microsoft.com/office/drawing/2014/main" id="{2460AA10-CAE4-01F1-D1CF-466EA08184F1}"/>
              </a:ext>
            </a:extLst>
          </p:cNvPr>
          <p:cNvSpPr txBox="1">
            <a:spLocks/>
          </p:cNvSpPr>
          <p:nvPr/>
        </p:nvSpPr>
        <p:spPr>
          <a:xfrm>
            <a:off x="567761" y="7362573"/>
            <a:ext cx="8280900" cy="8408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Use uma colher para pegar apenas a espuma do leite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vaporizado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Coloque a espuma no centro da xícara de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espresso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criando um círculo perfeito no topo.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251"/>
            <a:ext cx="10129850" cy="10129850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13" name="Google Shape;45;p3"/>
          <p:cNvSpPr txBox="1"/>
          <p:nvPr/>
        </p:nvSpPr>
        <p:spPr>
          <a:xfrm>
            <a:off x="4548751" y="1242931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4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92250" y="0"/>
            <a:ext cx="10104900" cy="13127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642" y="1537788"/>
            <a:ext cx="989511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04</a:t>
            </a:r>
            <a:endParaRPr lang="pt-BR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433500" y="680184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Jacques Francois Shadow"/>
                <a:sym typeface="Jacques Francois Shadow"/>
              </a:rPr>
              <a:t>CHOCOLATUDOS</a:t>
            </a:r>
            <a:endParaRPr lang="pt-BR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92250" y="12684600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456500" y="1259250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8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73B391-B290-038B-B2D1-1E3F425F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981"/>
            <a:ext cx="10104899" cy="101048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CHOCOLATE QUENTE 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Coloque 2/3 de uma xícara dupla de leite na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Adicione o sachê de chocolate ao leite e misture bem com uma colher.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Utilize a varinha de vapor da mesma forma como fizemos para o leite cremado: submersa e a um dedo de distância do centro da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  <a:endParaRPr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0" y="1835361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Preparação Inicial: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50050" y="12394848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04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5C77CD-383B-9E54-E68E-5D5845C46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6701"/>
            <a:ext cx="10104899" cy="101048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CHOCOLATE QUENTE 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Aqueça o leite com chocolate até que comece a borbulhar e subir na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◦A textura deve ficar como uma calda de chocolate, espessa e cremosa.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Continuação: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50050" y="12422659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04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7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5C77CD-383B-9E54-E68E-5D5845C46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00" y="2422385"/>
            <a:ext cx="10104899" cy="101048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CHOCOLATE QUENTE 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1/2  shot de Monin menta glacial ao leite e misture junto com o pó de chocolate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Decore com marshmellow no processo final do chocolate quente</a:t>
            </a:r>
            <a:endParaRPr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 </a:t>
            </a:r>
            <a:r>
              <a:rPr lang="pt-BR" sz="4000" b="1" dirty="0" err="1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Chocomenta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50049" y="12432387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04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5;p1">
            <a:extLst>
              <a:ext uri="{FF2B5EF4-FFF2-40B4-BE49-F238E27FC236}">
                <a16:creationId xmlns:a16="http://schemas.microsoft.com/office/drawing/2014/main" id="{0EDE487E-E21C-D028-99E4-3AF96B43FBE6}"/>
              </a:ext>
            </a:extLst>
          </p:cNvPr>
          <p:cNvSpPr txBox="1"/>
          <p:nvPr/>
        </p:nvSpPr>
        <p:spPr>
          <a:xfrm>
            <a:off x="507000" y="4809917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 </a:t>
            </a:r>
            <a:r>
              <a:rPr lang="pt-BR" sz="4000" b="1" dirty="0" err="1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Chocomallow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92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BA8377-D603-0C3E-6F1A-6017FA90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697"/>
            <a:ext cx="10104900" cy="10104900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smtClean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CHOCO DAVI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Em uma taça faça o processo normal do chocolate quente.</a:t>
            </a:r>
            <a:b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Cubra a borda da taça com </a:t>
            </a:r>
            <a:r>
              <a:rPr lang="pt-BR" sz="3200" dirty="0" err="1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Nutella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para um toque de indulgência.</a:t>
            </a:r>
            <a:b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err="1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Pocesso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 inicial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50050" y="1245091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04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;p1">
            <a:extLst>
              <a:ext uri="{FF2B5EF4-FFF2-40B4-BE49-F238E27FC236}">
                <a16:creationId xmlns:a16="http://schemas.microsoft.com/office/drawing/2014/main" id="{9C539863-675D-736A-00B2-9E919E5EAEDA}"/>
              </a:ext>
            </a:extLst>
          </p:cNvPr>
          <p:cNvSpPr txBox="1"/>
          <p:nvPr/>
        </p:nvSpPr>
        <p:spPr>
          <a:xfrm>
            <a:off x="507000" y="5571231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Finalizando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Google Shape;24;p1">
            <a:extLst>
              <a:ext uri="{FF2B5EF4-FFF2-40B4-BE49-F238E27FC236}">
                <a16:creationId xmlns:a16="http://schemas.microsoft.com/office/drawing/2014/main" id="{5B814E29-26CA-36AA-A453-CBEDEEB2A1A0}"/>
              </a:ext>
            </a:extLst>
          </p:cNvPr>
          <p:cNvSpPr txBox="1">
            <a:spLocks/>
          </p:cNvSpPr>
          <p:nvPr/>
        </p:nvSpPr>
        <p:spPr>
          <a:xfrm>
            <a:off x="813300" y="6463042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Chantilly: Generosamente, adicione uma camada de chantilly cremoso por cima do chocolate quente.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Coloque um biscoito canudo e utilize sua criatividade para finalizar .</a:t>
            </a:r>
          </a:p>
        </p:txBody>
      </p:sp>
    </p:spTree>
    <p:extLst>
      <p:ext uri="{BB962C8B-B14F-4D97-AF65-F5344CB8AC3E}">
        <p14:creationId xmlns:p14="http://schemas.microsoft.com/office/powerpoint/2010/main" val="295193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92250" y="0"/>
            <a:ext cx="10104900" cy="13127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642" y="1537788"/>
            <a:ext cx="989511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05</a:t>
            </a:r>
            <a:endParaRPr lang="pt-BR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433500" y="680184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Jacques Francois Shadow"/>
                <a:sym typeface="Jacques Francois Shadow"/>
              </a:rPr>
              <a:t>MOCHAS</a:t>
            </a:r>
            <a:endParaRPr lang="pt-BR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92250" y="12684600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456500" y="12608829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5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80992A-A948-469A-86F3-464CEE45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498"/>
            <a:ext cx="10104900" cy="10899786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  <a:t>MOCHA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Prepare a Taça: Comece adicionando calda de chocolate ou caramelo até o comecinho da alça da taça, deixando um rastro de sabor delicioso.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Prepare o Leite: Incline a taça e derrame o leite cremoso pela parede, com cuidado para não misturar com a calda, deixando um espaço de aproximadamente 2 dedos no topo.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Processo inicial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49300" y="12430561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  <a:latin typeface="Jacques Francois Shadow"/>
                <a:sym typeface="Jacques Francois Shadow"/>
              </a:rPr>
              <a:t>05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;p1">
            <a:extLst>
              <a:ext uri="{FF2B5EF4-FFF2-40B4-BE49-F238E27FC236}">
                <a16:creationId xmlns:a16="http://schemas.microsoft.com/office/drawing/2014/main" id="{9C539863-675D-736A-00B2-9E919E5EAEDA}"/>
              </a:ext>
            </a:extLst>
          </p:cNvPr>
          <p:cNvSpPr txBox="1"/>
          <p:nvPr/>
        </p:nvSpPr>
        <p:spPr>
          <a:xfrm>
            <a:off x="507000" y="7462272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Finalizando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Google Shape;24;p1">
            <a:extLst>
              <a:ext uri="{FF2B5EF4-FFF2-40B4-BE49-F238E27FC236}">
                <a16:creationId xmlns:a16="http://schemas.microsoft.com/office/drawing/2014/main" id="{7F4DF41A-723E-A25E-3683-9E5DAA0F50AC}"/>
              </a:ext>
            </a:extLst>
          </p:cNvPr>
          <p:cNvSpPr txBox="1">
            <a:spLocks/>
          </p:cNvSpPr>
          <p:nvPr/>
        </p:nvSpPr>
        <p:spPr>
          <a:xfrm>
            <a:off x="813300" y="8267390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o Expresso: Com uma mini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despeje o expresso cuidadosamente sobre o leite, criando um efeito de degradê ou camadas entre os ingredientes.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4782E0-5178-5A64-5D9D-C809235090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624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23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690"/>
            <a:ext cx="10153724" cy="10153724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VIETNAMITA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Diluímos uma cápsula de café congelada na mini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Enquanto isso, adicione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leite condensado até o começo da alça da taça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Café Vietnamita: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49300" y="1242410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05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;p1">
            <a:extLst>
              <a:ext uri="{FF2B5EF4-FFF2-40B4-BE49-F238E27FC236}">
                <a16:creationId xmlns:a16="http://schemas.microsoft.com/office/drawing/2014/main" id="{9C539863-675D-736A-00B2-9E919E5EAEDA}"/>
              </a:ext>
            </a:extLst>
          </p:cNvPr>
          <p:cNvSpPr txBox="1"/>
          <p:nvPr/>
        </p:nvSpPr>
        <p:spPr>
          <a:xfrm>
            <a:off x="660150" y="6003383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Crema fria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Google Shape;24;p1">
            <a:extLst>
              <a:ext uri="{FF2B5EF4-FFF2-40B4-BE49-F238E27FC236}">
                <a16:creationId xmlns:a16="http://schemas.microsoft.com/office/drawing/2014/main" id="{7F4DF41A-723E-A25E-3683-9E5DAA0F50AC}"/>
              </a:ext>
            </a:extLst>
          </p:cNvPr>
          <p:cNvSpPr txBox="1">
            <a:spLocks/>
          </p:cNvSpPr>
          <p:nvPr/>
        </p:nvSpPr>
        <p:spPr>
          <a:xfrm>
            <a:off x="813300" y="7104676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Prepare o leite cremado frio (como no processo de crema fria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).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Adicione o leite cremado frio sobre o leite condensado na taça.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4782E0-5178-5A64-5D9D-C809235090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624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7690"/>
            <a:ext cx="10153724" cy="10153724"/>
          </a:xfrm>
          <a:prstGeom prst="rect">
            <a:avLst/>
          </a:prstGeom>
          <a:effectLst>
            <a:softEdge rad="3175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VIETNAMITA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Utilize o café gelado da mini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para criar a camada de café sobre o leite.</a:t>
            </a:r>
            <a:endParaRPr lang="pt-BR" sz="3200" dirty="0" smtClean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raspas de limão por cima para um toque especial.</a:t>
            </a: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Finalização: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49300" y="12422771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05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;p1">
            <a:extLst>
              <a:ext uri="{FF2B5EF4-FFF2-40B4-BE49-F238E27FC236}">
                <a16:creationId xmlns:a16="http://schemas.microsoft.com/office/drawing/2014/main" id="{9C539863-675D-736A-00B2-9E919E5EAEDA}"/>
              </a:ext>
            </a:extLst>
          </p:cNvPr>
          <p:cNvSpPr txBox="1"/>
          <p:nvPr/>
        </p:nvSpPr>
        <p:spPr>
          <a:xfrm>
            <a:off x="660150" y="6003383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Incrementando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cs typeface="Calibri"/>
                <a:sym typeface="Calibri"/>
              </a:rPr>
              <a:t>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Google Shape;24;p1">
            <a:extLst>
              <a:ext uri="{FF2B5EF4-FFF2-40B4-BE49-F238E27FC236}">
                <a16:creationId xmlns:a16="http://schemas.microsoft.com/office/drawing/2014/main" id="{7F4DF41A-723E-A25E-3683-9E5DAA0F50AC}"/>
              </a:ext>
            </a:extLst>
          </p:cNvPr>
          <p:cNvSpPr txBox="1">
            <a:spLocks/>
          </p:cNvSpPr>
          <p:nvPr/>
        </p:nvSpPr>
        <p:spPr>
          <a:xfrm>
            <a:off x="813300" y="7104676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Sirva com uma rodela de limão na borda da taça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Adicione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uma folhinha de hortelã fresca para um toque de cor e frescor.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4782E0-5178-5A64-5D9D-C809235090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624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9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"/>
          <p:cNvPicPr preferRelativeResize="0"/>
          <p:nvPr/>
        </p:nvPicPr>
        <p:blipFill rotWithShape="1">
          <a:blip r:embed="rId2">
            <a:alphaModFix amt="47000"/>
          </a:blip>
          <a:srcRect/>
          <a:stretch/>
        </p:blipFill>
        <p:spPr>
          <a:xfrm>
            <a:off x="-251848" y="1318367"/>
            <a:ext cx="10104900" cy="10174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CAFÉ</a:t>
            </a:r>
            <a:r>
              <a:rPr lang="pt-BR" sz="48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 </a:t>
            </a:r>
            <a:r>
              <a:rPr lang="pt-BR" sz="5600" b="1" u="sng" dirty="0">
                <a:solidFill>
                  <a:srgbClr val="DDEAF6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EXPRESSO</a:t>
            </a:r>
            <a:endParaRPr lang="pt-BR"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1"/>
          </p:nvPr>
        </p:nvSpPr>
        <p:spPr>
          <a:xfrm>
            <a:off x="319120" y="3494623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Utilize 11g de café moído fino para café curto e 17g para café duplo na manete . Use o compactador para deixar o pó uniforme.</a:t>
            </a:r>
            <a:endParaRPr lang="pt-BR" sz="320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 algn="l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Coloque a manete na máquina de expresso, girando da esquerda para a direita para garantir firmeza.</a:t>
            </a:r>
            <a:endParaRPr lang="pt-BR" sz="320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 algn="l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 algn="l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Colocar a xícara em baixo da manete, dê start para iniciar: o tempo ideal de extração é de 25 segundos para cada 30ml.</a:t>
            </a:r>
            <a:endParaRPr sz="320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 algn="l" rtl="0">
              <a:lnSpc>
                <a:spcPct val="90000"/>
              </a:lnSpc>
              <a:spcBef>
                <a:spcPts val="788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Após encher até a marcação, desligar e servir. </a:t>
            </a:r>
            <a:r>
              <a:rPr lang="pt-BR" sz="3200" b="1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ATENÇÃO: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b="1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 café deve estar com crema por cima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!</a:t>
            </a:r>
            <a:endParaRPr sz="320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-255025" y="2287882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Como Preparar um Café Expresso Perfeito: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5179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 dirty="0"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3CE571-252A-67DE-5B52-D124CA590891}"/>
              </a:ext>
            </a:extLst>
          </p:cNvPr>
          <p:cNvSpPr txBox="1"/>
          <p:nvPr/>
        </p:nvSpPr>
        <p:spPr>
          <a:xfrm>
            <a:off x="2094271" y="6671413"/>
            <a:ext cx="5191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92250" y="0"/>
            <a:ext cx="10104900" cy="13127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642" y="1537788"/>
            <a:ext cx="989511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06</a:t>
            </a:r>
            <a:endParaRPr lang="pt-BR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433500" y="680184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Jacques Francois Shadow"/>
                <a:sym typeface="Jacques Francois Shadow"/>
              </a:rPr>
              <a:t>CAFÉ ESPECIAL</a:t>
            </a:r>
            <a:endParaRPr lang="pt-BR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92250" y="12684600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456500" y="12619284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25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1132"/>
            <a:ext cx="10104900" cy="10104900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SHAKERATO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Faça um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espresso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duplo usando a máquina de café e encha duas mini </a:t>
            </a:r>
            <a:r>
              <a:rPr lang="pt-BR" sz="3200" dirty="0" err="1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Coloque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no liquidificador o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espresso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duplo, gelo, 1 colher de chá de mel e o suco de 1 limão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espremido.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Bata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por alguns segundos até ficar bem misturado e gelado.</a:t>
            </a: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Do começo: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49300" y="12428958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06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4782E0-5178-5A64-5D9D-C809235090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624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1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8420"/>
            <a:ext cx="10104900" cy="10104900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SHAKERATO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2550" y="3499810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Despeje a mistura em um copo de vidro com gelo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 smtClean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Decore com uma rodela de limão na borda do copo.</a:t>
            </a:r>
          </a:p>
        </p:txBody>
      </p:sp>
      <p:sp>
        <p:nvSpPr>
          <p:cNvPr id="25" name="Google Shape;25;p1"/>
          <p:cNvSpPr txBox="1"/>
          <p:nvPr/>
        </p:nvSpPr>
        <p:spPr>
          <a:xfrm>
            <a:off x="660150" y="2249041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Processo final: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49300" y="1243448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06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4782E0-5178-5A64-5D9D-C809235090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624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470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948"/>
            <a:ext cx="10104900" cy="10104900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AFOGATO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2550" y="3499810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◦Adicione 3 bolas de sorvete em uma taça de Martini.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 smtClean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Decore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 sorvete utilizando a calda de preferencia do cliente.</a:t>
            </a:r>
            <a:b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Prepare um expresso curto na mini </a:t>
            </a:r>
            <a:r>
              <a:rPr lang="pt-BR" sz="3200" dirty="0" err="1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0" y="2249041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Preparação: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49300" y="12423242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06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4782E0-5178-5A64-5D9D-C809235090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624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Google Shape;25;p1"/>
          <p:cNvSpPr txBox="1"/>
          <p:nvPr/>
        </p:nvSpPr>
        <p:spPr>
          <a:xfrm>
            <a:off x="507750" y="7314562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Finalizar na mesa do cliente: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Google Shape;24;p1"/>
          <p:cNvSpPr txBox="1">
            <a:spLocks/>
          </p:cNvSpPr>
          <p:nvPr/>
        </p:nvSpPr>
        <p:spPr>
          <a:xfrm>
            <a:off x="660150" y="8495477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Derrube o café expresso na taça para criar uma apresentação maravilhosa, servir com uma colher e canudo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890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92250" y="0"/>
            <a:ext cx="10104900" cy="13127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642" y="1537788"/>
            <a:ext cx="989511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07</a:t>
            </a:r>
            <a:endParaRPr lang="pt-BR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433500" y="680184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Jacques Francois Shadow"/>
                <a:sym typeface="Jacques Francois Shadow"/>
              </a:rPr>
              <a:t>CAFÉ COM LEITE</a:t>
            </a:r>
            <a:endParaRPr lang="pt-BR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92250" y="12684600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456500" y="12625158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21D6B6-1E4C-C1C5-A582-4C447842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" y="2298867"/>
            <a:ext cx="10102795" cy="10102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innerShdw blurRad="63500" dist="101600" dir="16200000">
              <a:prstClr val="black">
                <a:alpha val="50000"/>
              </a:prstClr>
            </a:inn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 prstMaterial="clear">
            <a:bevelT w="95250" h="31750"/>
            <a:contourClr>
              <a:srgbClr val="333333"/>
            </a:contourClr>
          </a:sp3d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  <a:t>LATTE </a:t>
            </a:r>
            <a:b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</a:br>
            <a: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  <a:t>(CAFÉ COM LEITE)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3006713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Encha a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com leite frio (aproximadamente até a metade).Aqueça e vaporize o leite até formar uma espuma cremosa e brilhante.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o café: Faça um expresso curto na mini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e cuidadosamente derrame o café no centro da taça para fazer camadas de café com leite. </a:t>
            </a:r>
          </a:p>
        </p:txBody>
      </p:sp>
      <p:sp>
        <p:nvSpPr>
          <p:cNvPr id="25" name="Google Shape;25;p1"/>
          <p:cNvSpPr txBox="1"/>
          <p:nvPr/>
        </p:nvSpPr>
        <p:spPr>
          <a:xfrm>
            <a:off x="660150" y="1981891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Fazendo o Latte:</a:t>
            </a: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50050" y="1245367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07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5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62750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21D6B6-1E4C-C1C5-A582-4C447842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" y="2298867"/>
            <a:ext cx="10102795" cy="101027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 prstMaterial="clear">
            <a:bevelT w="95250" h="31750"/>
            <a:contourClr>
              <a:srgbClr val="333333"/>
            </a:contourClr>
          </a:sp3d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  <a:t>LATTE </a:t>
            </a:r>
            <a:b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</a:br>
            <a: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  <a:t>(CAFÉ COM LEITE)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9120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Coloque o xarope 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monin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escolhido pelo cliente até o início da alça da taça 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Incline a taça e cuidadosamente Adicione o leite cremado fazendo com que ele caia bem devagar na parede do copo. É muito importante jogar com calma para não misturar o leite e o xarope, perdendo o efeito de camadas.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Finalize adicionando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 a mini </a:t>
            </a:r>
            <a:r>
              <a:rPr lang="pt-BR" sz="3200" dirty="0" err="1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pitcher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o 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expresso 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curto para fazer o efeito de camadas.</a:t>
            </a: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</a:t>
            </a:r>
            <a:r>
              <a:rPr lang="pt-BR" sz="4000" b="1" dirty="0" err="1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Latte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 </a:t>
            </a:r>
            <a:r>
              <a:rPr lang="pt-BR" sz="4000" b="1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 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com </a:t>
            </a:r>
            <a:r>
              <a:rPr lang="pt-BR" sz="4000" b="1" dirty="0" err="1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m</a:t>
            </a:r>
            <a:r>
              <a:rPr lang="pt-BR" sz="4000" b="1" dirty="0" err="1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onin</a:t>
            </a:r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7;p1"/>
          <p:cNvSpPr txBox="1"/>
          <p:nvPr/>
        </p:nvSpPr>
        <p:spPr>
          <a:xfrm>
            <a:off x="4548750" y="12446220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5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92250" y="0"/>
            <a:ext cx="10104900" cy="13127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642" y="1537788"/>
            <a:ext cx="989511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08</a:t>
            </a:r>
            <a:endParaRPr lang="pt-BR" sz="5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433500" y="680184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Jacques Francois Shadow"/>
                <a:sym typeface="Jacques Francois Shadow"/>
              </a:rPr>
              <a:t>FRAPUCCINOS</a:t>
            </a:r>
            <a:endParaRPr lang="pt-BR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92250" y="12684600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6" y="12625158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8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  <a:t>FRAPUCCINO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Dilua uma cápsula de café congelada com um Expresso fresco para um sabor robusto. (2 capsulas para 500ml)</a:t>
            </a: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Prepare o Café:</a:t>
            </a: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5;p1"/>
          <p:cNvSpPr txBox="1"/>
          <p:nvPr/>
        </p:nvSpPr>
        <p:spPr>
          <a:xfrm>
            <a:off x="660155" y="5098808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No liquidificador:</a:t>
            </a:r>
          </a:p>
        </p:txBody>
      </p:sp>
      <p:sp>
        <p:nvSpPr>
          <p:cNvPr id="11" name="Google Shape;24;p1"/>
          <p:cNvSpPr txBox="1">
            <a:spLocks/>
          </p:cNvSpPr>
          <p:nvPr/>
        </p:nvSpPr>
        <p:spPr>
          <a:xfrm>
            <a:off x="813300" y="6104162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Combine o café preparado com 3 bolas de sorvete.( 5 bolas de sorvete para 500ml)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o sabor escolhido pelo cliente (</a:t>
            </a:r>
            <a:r>
              <a:rPr lang="pt-BR" sz="32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ex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chocolate, caramelo, etc.) para um toque extra.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Bata até obter uma mistura cremosa e homogênea.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D1C93C-AAA8-29AC-DD1D-B677379A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" y="2311091"/>
            <a:ext cx="10219984" cy="10219984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clear"/>
        </p:spPr>
      </p:pic>
      <p:sp>
        <p:nvSpPr>
          <p:cNvPr id="12" name="Google Shape;27;p1"/>
          <p:cNvSpPr txBox="1"/>
          <p:nvPr/>
        </p:nvSpPr>
        <p:spPr>
          <a:xfrm>
            <a:off x="4450050" y="12426712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1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C44419-90BB-1302-9CD9-D9FD1390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091"/>
            <a:ext cx="10219984" cy="10219984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  <a:t>FRAPUCCINO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2930018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Decore a taça com calda antes de adicionar a mistura do Frapuccino, em seguida coloque a mistura deixando espaço de meio dedo.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Adicione chantilly fazendo um caracol de fora para dentro da taça.</a:t>
            </a:r>
          </a:p>
        </p:txBody>
      </p:sp>
      <p:sp>
        <p:nvSpPr>
          <p:cNvPr id="25" name="Google Shape;25;p1"/>
          <p:cNvSpPr txBox="1"/>
          <p:nvPr/>
        </p:nvSpPr>
        <p:spPr>
          <a:xfrm>
            <a:off x="660155" y="183537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Dicas de Decoração:</a:t>
            </a: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29248" y="12429471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08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;p1"/>
          <p:cNvSpPr txBox="1">
            <a:spLocks/>
          </p:cNvSpPr>
          <p:nvPr/>
        </p:nvSpPr>
        <p:spPr>
          <a:xfrm>
            <a:off x="799171" y="7150971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Coloque dois biscoitos de canudo e deixe a criatividade fluir nos detalhes finais!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34" y="9132998"/>
            <a:ext cx="3473996" cy="3473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5" y="9106726"/>
            <a:ext cx="3475789" cy="34757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2998"/>
            <a:ext cx="3475789" cy="34757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Google Shape;25;p1">
            <a:extLst>
              <a:ext uri="{FF2B5EF4-FFF2-40B4-BE49-F238E27FC236}">
                <a16:creationId xmlns:a16="http://schemas.microsoft.com/office/drawing/2014/main" id="{94D85068-60DD-C7E4-2A18-BA8AF3E3FF2C}"/>
              </a:ext>
            </a:extLst>
          </p:cNvPr>
          <p:cNvSpPr txBox="1"/>
          <p:nvPr/>
        </p:nvSpPr>
        <p:spPr>
          <a:xfrm>
            <a:off x="660150" y="6168066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● Finalizando:</a:t>
            </a:r>
          </a:p>
        </p:txBody>
      </p:sp>
    </p:spTree>
    <p:extLst>
      <p:ext uri="{BB962C8B-B14F-4D97-AF65-F5344CB8AC3E}">
        <p14:creationId xmlns:p14="http://schemas.microsoft.com/office/powerpoint/2010/main" val="3252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702" y="1617429"/>
            <a:ext cx="10107968" cy="10107968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MOKA SPOT</a:t>
            </a:r>
            <a:endParaRPr lang="pt-BR"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1"/>
          </p:nvPr>
        </p:nvSpPr>
        <p:spPr>
          <a:xfrm>
            <a:off x="191620" y="3641640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Encha a base da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Moka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Pot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com água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 máquina de café até a marcação da lateral. 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Coloque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 café moído no filtro da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Moka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Pot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nivelando-o sem pressionar.   </a:t>
            </a: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Use café com moagem média-fina para obter o melhor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resultado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Encaixe o filtro na base com água e rosqueie a parte superior da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Moka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Pot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firmemente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-78513" y="2293938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Preparação: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3073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 dirty="0"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33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/>
          <p:nvPr/>
        </p:nvSpPr>
        <p:spPr>
          <a:xfrm>
            <a:off x="0" y="-181652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C44419-90BB-1302-9CD9-D9FD1390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091"/>
            <a:ext cx="10219984" cy="10219984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clear"/>
        </p:spPr>
      </p:pic>
      <p:sp>
        <p:nvSpPr>
          <p:cNvPr id="23" name="Google Shape;23;p1"/>
          <p:cNvSpPr txBox="1">
            <a:spLocks noGrp="1"/>
          </p:cNvSpPr>
          <p:nvPr>
            <p:ph type="title"/>
          </p:nvPr>
        </p:nvSpPr>
        <p:spPr>
          <a:xfrm>
            <a:off x="507905" y="27186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4800" b="1" u="sng" dirty="0">
                <a:solidFill>
                  <a:srgbClr val="DDEAF6"/>
                </a:solidFill>
                <a:latin typeface="Jacques Francois Shadow"/>
                <a:sym typeface="Jacques Francois Shadow"/>
              </a:rPr>
              <a:t>FRAPUCCINO</a:t>
            </a:r>
            <a:endParaRPr lang="pt-BR" sz="48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813300" y="6465325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b="1" u="sng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PAÇOCA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 Adicionar 1 paçoca para cada bola de sorvete. 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b="1" u="sng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COOKIE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Adicionar de 2 a 3 colheres (de sopa) cheias de cookie.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b="1" u="sng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NUTELA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Adicionar duas colheres de Nutella, e também usar Nutella em volta do topo da taça.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b="1" u="sng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SENSAÇÃO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adicionar 1 saquinho de recheio frutas vermelhas e 1 shot de calda de chocolate.</a:t>
            </a:r>
          </a:p>
        </p:txBody>
      </p:sp>
      <p:sp>
        <p:nvSpPr>
          <p:cNvPr id="25" name="Google Shape;25;p1"/>
          <p:cNvSpPr txBox="1"/>
          <p:nvPr/>
        </p:nvSpPr>
        <p:spPr>
          <a:xfrm>
            <a:off x="912000" y="1226669"/>
            <a:ext cx="8280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pt-BR" sz="4000" b="1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ea typeface="Calibri"/>
                <a:cs typeface="Calibri"/>
                <a:sym typeface="Calibri"/>
              </a:rPr>
              <a:t> Sabores do frapuccino:</a:t>
            </a:r>
          </a:p>
        </p:txBody>
      </p:sp>
      <p:sp>
        <p:nvSpPr>
          <p:cNvPr id="26" name="Google Shape;26;p1"/>
          <p:cNvSpPr/>
          <p:nvPr/>
        </p:nvSpPr>
        <p:spPr>
          <a:xfrm>
            <a:off x="0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4450050" y="12424887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 smtClean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08</a:t>
            </a:r>
            <a:endParaRPr dirty="0"/>
          </a:p>
        </p:txBody>
      </p:sp>
      <p:sp>
        <p:nvSpPr>
          <p:cNvPr id="28" name="Google Shape;28;p1"/>
          <p:cNvSpPr/>
          <p:nvPr/>
        </p:nvSpPr>
        <p:spPr>
          <a:xfrm rot="-5400000">
            <a:off x="-382500" y="-661657"/>
            <a:ext cx="2391600" cy="1626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;p1"/>
          <p:cNvSpPr txBox="1">
            <a:spLocks/>
          </p:cNvSpPr>
          <p:nvPr/>
        </p:nvSpPr>
        <p:spPr>
          <a:xfrm>
            <a:off x="813300" y="2245966"/>
            <a:ext cx="8280900" cy="524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</a:t>
            </a:r>
            <a:r>
              <a:rPr lang="pt-BR" sz="3200" b="1" u="sng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CHOCOLATE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adicione 1 shot de calda de chocolate. Para 500ml adicione 2 shots.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b="1" u="sng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CARAMELO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Adicionar 1 shot de Monin caramelo. Para 500ml adicione 2 shots.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b="1" u="sng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CHOCO CARAMELO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Adicionar um 1 shot sendo metade Monin de caramelo e metade calda de chocolate.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endParaRPr lang="pt-B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41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;p2"/>
          <p:cNvSpPr txBox="1"/>
          <p:nvPr/>
        </p:nvSpPr>
        <p:spPr>
          <a:xfrm>
            <a:off x="0" y="2299975"/>
            <a:ext cx="9537000" cy="17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3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Este </a:t>
            </a:r>
            <a:r>
              <a:rPr lang="pt-BR" sz="32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E</a:t>
            </a:r>
            <a:r>
              <a:rPr lang="pt-BR" sz="3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-book </a:t>
            </a:r>
            <a:r>
              <a:rPr lang="pt-BR" sz="3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foi gerado por IA e diagramado por humano, </a:t>
            </a:r>
            <a:r>
              <a:rPr lang="pt-BR" sz="3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os comandos utilizados se encontram no meu perfil do </a:t>
            </a:r>
            <a:r>
              <a:rPr lang="pt-BR" sz="32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G</a:t>
            </a:r>
            <a:r>
              <a:rPr lang="pt-BR" sz="32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ithub</a:t>
            </a:r>
            <a:endParaRPr lang="pt-BR" sz="32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32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708233" y="59391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38;p2"/>
          <p:cNvSpPr txBox="1"/>
          <p:nvPr/>
        </p:nvSpPr>
        <p:spPr>
          <a:xfrm>
            <a:off x="0" y="501479"/>
            <a:ext cx="9537000" cy="17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54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Obrigado por ler até aqui !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lang="pt-BR" sz="5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5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Google Shape;38;p2"/>
          <p:cNvSpPr txBox="1"/>
          <p:nvPr/>
        </p:nvSpPr>
        <p:spPr>
          <a:xfrm>
            <a:off x="124463" y="3986572"/>
            <a:ext cx="9537000" cy="385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3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Este </a:t>
            </a:r>
            <a:r>
              <a:rPr lang="pt-BR" sz="3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E-</a:t>
            </a:r>
            <a:r>
              <a:rPr lang="pt-BR" sz="3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book </a:t>
            </a:r>
            <a:r>
              <a:rPr lang="pt-BR" sz="32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/>
                <a:cs typeface="Calibri"/>
                <a:sym typeface="Calibri"/>
              </a:rPr>
              <a:t>foi gerado com fins didáticos para padrões de um restaurante, foi realizado uma validação humana, porém o conteúdo pode sofrer alterações ao decorrer do tempo e pode conter erros gerados uma IA.</a:t>
            </a:r>
            <a:endParaRPr lang="pt-BR" sz="32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32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 descr="GitHub: o que é e qual sua importância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0" y="6269718"/>
            <a:ext cx="68484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hlinkClick r:id="rId3"/>
          </p:cNvPr>
          <p:cNvSpPr txBox="1"/>
          <p:nvPr/>
        </p:nvSpPr>
        <p:spPr>
          <a:xfrm>
            <a:off x="2319214" y="10172662"/>
            <a:ext cx="4898572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https://github.com/Ntzsbiel/Ebook_IA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5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702" y="1617429"/>
            <a:ext cx="10107968" cy="10107968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-92141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MOKA SPOT</a:t>
            </a:r>
            <a:endParaRPr lang="pt-BR"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1"/>
          </p:nvPr>
        </p:nvSpPr>
        <p:spPr>
          <a:xfrm>
            <a:off x="191620" y="3641640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Coloque 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Moka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spot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no fogão em fogo médio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 Deixe a tampa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fechada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 aguarde até que o café comece a subir pela coluna central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Quando o café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estiver terminando de subir,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retire a </a:t>
            </a:r>
            <a:r>
              <a:rPr lang="pt-BR" sz="3200" dirty="0" err="1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Moka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spot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do fogo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Mexa o café na parte superior para uniformizar o sabor.</a:t>
            </a:r>
          </a:p>
        </p:txBody>
      </p:sp>
      <p:sp>
        <p:nvSpPr>
          <p:cNvPr id="34" name="Google Shape;34;p2"/>
          <p:cNvSpPr txBox="1"/>
          <p:nvPr/>
        </p:nvSpPr>
        <p:spPr>
          <a:xfrm>
            <a:off x="-78513" y="2293938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No fogão: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3073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4;p2"/>
          <p:cNvSpPr txBox="1"/>
          <p:nvPr/>
        </p:nvSpPr>
        <p:spPr>
          <a:xfrm>
            <a:off x="-78513" y="8396052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Servindo: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Google Shape;33;p2"/>
          <p:cNvSpPr txBox="1">
            <a:spLocks/>
          </p:cNvSpPr>
          <p:nvPr/>
        </p:nvSpPr>
        <p:spPr>
          <a:xfrm>
            <a:off x="191620" y="9384695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Despeje o café imediatamente em uma xícara para aproveitar todo o sabor e aroma. </a:t>
            </a: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705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702" y="1617429"/>
            <a:ext cx="10107968" cy="10107968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183790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PRENSA</a:t>
            </a:r>
            <a:b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</a:b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FRANCESA</a:t>
            </a:r>
            <a:endParaRPr lang="pt-BR"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1"/>
          </p:nvPr>
        </p:nvSpPr>
        <p:spPr>
          <a:xfrm>
            <a:off x="191620" y="3641640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Pré-aqueça a prensa francesa com água quente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 máquina de café para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estabilizar a temperatura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 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Use o êmbolo para cima e para baixo para distribuir a agua quente e remover os resíduos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Descarte a água de pré-aquecimento antes de adicionar o café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-78513" y="2293938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Preparando a prensa: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10569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 dirty="0"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808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382" y="1378264"/>
            <a:ext cx="10107968" cy="10107968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200" y="146963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PRENSA</a:t>
            </a:r>
            <a:b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</a:b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FRANCESA</a:t>
            </a:r>
            <a:endParaRPr lang="pt-BR"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1"/>
          </p:nvPr>
        </p:nvSpPr>
        <p:spPr>
          <a:xfrm>
            <a:off x="191620" y="3098239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◦Adicione café moído grosso à prensa francesa. Use uma proporção de cerca de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duas colheres de sopa bem cheia.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Despeje a água aquecida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apenas para cobrir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 café moído, molhando todo o café uniformemente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Dê uma mexida suave para garantir que todo o café esteja saturado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 Após isso aguardar 40 segundos.</a:t>
            </a: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52939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4;p2"/>
          <p:cNvSpPr txBox="1"/>
          <p:nvPr/>
        </p:nvSpPr>
        <p:spPr>
          <a:xfrm>
            <a:off x="0" y="2102347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err="1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Pré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 infusão: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Google Shape;34;p2"/>
          <p:cNvSpPr txBox="1"/>
          <p:nvPr/>
        </p:nvSpPr>
        <p:spPr>
          <a:xfrm>
            <a:off x="0" y="7300276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Infusão: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Google Shape;33;p2"/>
          <p:cNvSpPr txBox="1">
            <a:spLocks/>
          </p:cNvSpPr>
          <p:nvPr/>
        </p:nvSpPr>
        <p:spPr>
          <a:xfrm>
            <a:off x="190086" y="8274185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◦Adicione 3 ou 4 dedos de água, tampe com o êmbolo e aguarde 4 minutinhos.</a:t>
            </a:r>
          </a:p>
          <a:p>
            <a:pPr marL="0" indent="0"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392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/>
          <p:nvPr/>
        </p:nvSpPr>
        <p:spPr>
          <a:xfrm>
            <a:off x="-251848" y="-390716"/>
            <a:ext cx="10104900" cy="13127100"/>
          </a:xfrm>
          <a:prstGeom prst="rect">
            <a:avLst/>
          </a:prstGeom>
          <a:solidFill>
            <a:srgbClr val="63381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382" y="1378264"/>
            <a:ext cx="10107968" cy="10107968"/>
          </a:xfrm>
          <a:prstGeom prst="rect">
            <a:avLst/>
          </a:prstGeom>
          <a:effectLst>
            <a:softEdge rad="127000"/>
          </a:effectLst>
          <a:scene3d>
            <a:camera prst="orthographicFront"/>
            <a:lightRig rig="threePt" dir="t"/>
          </a:scene3d>
          <a:sp3d prstMaterial="clear"/>
        </p:spPr>
      </p:pic>
      <p:sp>
        <p:nvSpPr>
          <p:cNvPr id="32" name="Google Shape;32;p2"/>
          <p:cNvSpPr txBox="1">
            <a:spLocks noGrp="1"/>
          </p:cNvSpPr>
          <p:nvPr>
            <p:ph type="title"/>
          </p:nvPr>
        </p:nvSpPr>
        <p:spPr>
          <a:xfrm>
            <a:off x="319120" y="189590"/>
            <a:ext cx="92820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DEAF6"/>
              </a:buClr>
              <a:buSzPts val="5600"/>
              <a:buFont typeface="Jacques Francois Shadow"/>
              <a:buNone/>
            </a:pP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PRENSA</a:t>
            </a:r>
            <a:b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</a:br>
            <a:r>
              <a:rPr lang="pt-BR" sz="5600" b="1" u="sng" dirty="0" smtClean="0">
                <a:solidFill>
                  <a:srgbClr val="DDEAF6"/>
                </a:solidFill>
                <a:latin typeface="Jacques Francois Shadow"/>
                <a:sym typeface="Jacques Francois Shadow"/>
              </a:rPr>
              <a:t>FRANCESA</a:t>
            </a:r>
            <a:endParaRPr lang="pt-BR" dirty="0"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1"/>
          </p:nvPr>
        </p:nvSpPr>
        <p:spPr>
          <a:xfrm>
            <a:off x="191620" y="3298104"/>
            <a:ext cx="9537000" cy="5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◦Após 4 minutos, pressione o êmbolo para baixo lentamente e de forma constante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 smtClean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◦ Sirva o </a:t>
            </a:r>
            <a:r>
              <a:rPr lang="pt-BR" sz="3200" dirty="0" smtClean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café em uma xícara dupla </a:t>
            </a:r>
            <a:r>
              <a:rPr lang="pt-BR" sz="3200" dirty="0">
                <a:solidFill>
                  <a:schemeClr val="l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imediatamente para evitar a extração excessiva.</a:t>
            </a: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lang="pt-BR" sz="3200" dirty="0">
              <a:solidFill>
                <a:schemeClr val="l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51848" y="12502805"/>
            <a:ext cx="10104900" cy="4425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4296902" y="12422645"/>
            <a:ext cx="1007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17" dirty="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01</a:t>
            </a:r>
            <a:endParaRPr dirty="0"/>
          </a:p>
        </p:txBody>
      </p:sp>
      <p:sp>
        <p:nvSpPr>
          <p:cNvPr id="39" name="Google Shape;39;p2"/>
          <p:cNvSpPr/>
          <p:nvPr/>
        </p:nvSpPr>
        <p:spPr>
          <a:xfrm rot="-5400000">
            <a:off x="-644044" y="-860506"/>
            <a:ext cx="2391600" cy="1613562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4;p2"/>
          <p:cNvSpPr txBox="1"/>
          <p:nvPr/>
        </p:nvSpPr>
        <p:spPr>
          <a:xfrm>
            <a:off x="0" y="2102347"/>
            <a:ext cx="9537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pt-BR" sz="4000" dirty="0" smtClean="0">
                <a:solidFill>
                  <a:srgbClr val="F2F2F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Servindo: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45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Y_IGNORE_UCW" val="true"/>
  <p:tag name="PPT/SLIDES/SLIDE4.XML" val="3401454198"/>
  <p:tag name="PPT/SLIDES/SLIDE5.XML" val="1361104486"/>
  <p:tag name="PPT/SLIDES/SLIDE3.XML" val="523807262"/>
  <p:tag name="PPT/SLIDES/SLIDE1.XML" val="1096977341"/>
  <p:tag name="PPT/SLIDES/SLIDE2.XML" val="3938753853"/>
  <p:tag name="PPT/SLIDEMASTERS/SLIDEMASTER1.XML" val="3055614269"/>
  <p:tag name="PPT/SLIDELAYOUTS/SLIDELAYOUT1.XML" val="3108294981"/>
  <p:tag name="PPT/SLIDELAYOUTS/SLIDELAYOUT2.XML" val="1831526516"/>
  <p:tag name="PPT/SLIDELAYOUTS/SLIDELAYOUT3.XML" val="1977291007"/>
  <p:tag name="PPT/SLIDELAYOUTS/SLIDELAYOUT4.XML" val="427823180"/>
  <p:tag name="PPT/SLIDELAYOUTS/SLIDELAYOUT5.XML" val="1247249266"/>
  <p:tag name="PPT/SLIDELAYOUTS/SLIDELAYOUT6.XML" val="473814109"/>
  <p:tag name="PPT/SLIDELAYOUTS/SLIDELAYOUT7.XML" val="2045528334"/>
  <p:tag name="PPT/SLIDELAYOUTS/SLIDELAYOUT8.XML" val="1194855031"/>
  <p:tag name="PPT/SLIDELAYOUTS/SLIDELAYOUT10.XML" val="1127018890"/>
  <p:tag name="PPT/SLIDELAYOUTS/SLIDELAYOUT11.XML" val="3210845761"/>
  <p:tag name="PPT/SLIDELAYOUTS/SLIDELAYOUT9.XML" val="4149005147"/>
  <p:tag name="PPT/NOTESMASTERS/NOTESMASTER1.XML" val="2953687626"/>
  <p:tag name="PPT/MEDIA/IMAGE5.JPEG" val="2656413201"/>
  <p:tag name="PPT/MEDIA/IMAGE3.JPEG" val="1329590758"/>
  <p:tag name="PPT/MEDIA/IMAGE2.JPG" val="236772753"/>
  <p:tag name="PPT/MEDIA/IMAGE4.JPEG" val="3158210988"/>
  <p:tag name="PPT/MEDIA/IMAGE1.JPEG" val="2052436515"/>
  <p:tag name="PPT/THEME/THEME2.XML" val="1148980169"/>
  <p:tag name="PPT/THEME/THEME1.XML" val="1148980169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2327</Words>
  <Application>Microsoft Office PowerPoint</Application>
  <PresentationFormat>Papel A3 (297 x 420 mm)</PresentationFormat>
  <Paragraphs>350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Jacques Francois Shadow</vt:lpstr>
      <vt:lpstr>Tema do Office</vt:lpstr>
      <vt:lpstr>Apresentação do PowerPoint</vt:lpstr>
      <vt:lpstr>CAFÉS PUROS</vt:lpstr>
      <vt:lpstr>MONTAGEM DA BANDEJA</vt:lpstr>
      <vt:lpstr>CAFÉ EXPRESSO</vt:lpstr>
      <vt:lpstr>MOKA SPOT</vt:lpstr>
      <vt:lpstr>MOKA SPOT</vt:lpstr>
      <vt:lpstr>PRENSA FRANCESA</vt:lpstr>
      <vt:lpstr>PRENSA FRANCESA</vt:lpstr>
      <vt:lpstr>PRENSA FRANCESA</vt:lpstr>
      <vt:lpstr>CAFÉ COADO</vt:lpstr>
      <vt:lpstr>CAFÉ COADO</vt:lpstr>
      <vt:lpstr>CAFETEIRA V60</vt:lpstr>
      <vt:lpstr>CAFETEIRA V60</vt:lpstr>
      <vt:lpstr>CAFETEIRA V60</vt:lpstr>
      <vt:lpstr>BULLETPROOF</vt:lpstr>
      <vt:lpstr>BULLETPROOF</vt:lpstr>
      <vt:lpstr>BULLETPROOF</vt:lpstr>
      <vt:lpstr>CREMANDO LEITE</vt:lpstr>
      <vt:lpstr>LEITE CREMADO </vt:lpstr>
      <vt:lpstr>LEITE CREMADO </vt:lpstr>
      <vt:lpstr>LEITE CREMADO </vt:lpstr>
      <vt:lpstr>LEITE CREMADO </vt:lpstr>
      <vt:lpstr>LEITE CREMADO </vt:lpstr>
      <vt:lpstr>LEITE CREMADO </vt:lpstr>
      <vt:lpstr>CAFEZINHOS DA TARDE</vt:lpstr>
      <vt:lpstr>CAPUCCINO</vt:lpstr>
      <vt:lpstr>CAPUCCINO</vt:lpstr>
      <vt:lpstr>CAPUCCINO LAYANA</vt:lpstr>
      <vt:lpstr>CAPUCCINO LAYANA</vt:lpstr>
      <vt:lpstr>MACCHIATO</vt:lpstr>
      <vt:lpstr>CHOCOLATUDOS</vt:lpstr>
      <vt:lpstr>CHOCOLATE QUENTE </vt:lpstr>
      <vt:lpstr>CHOCOLATE QUENTE </vt:lpstr>
      <vt:lpstr>CHOCOLATE QUENTE </vt:lpstr>
      <vt:lpstr>CHOCO DAVI</vt:lpstr>
      <vt:lpstr>MOCHAS</vt:lpstr>
      <vt:lpstr>MOCHA</vt:lpstr>
      <vt:lpstr>VIETNAMITA</vt:lpstr>
      <vt:lpstr>VIETNAMITA</vt:lpstr>
      <vt:lpstr>CAFÉ ESPECIAL</vt:lpstr>
      <vt:lpstr>SHAKERATO</vt:lpstr>
      <vt:lpstr>SHAKERATO</vt:lpstr>
      <vt:lpstr>AFOGATO</vt:lpstr>
      <vt:lpstr>CAFÉ COM LEITE</vt:lpstr>
      <vt:lpstr>LATTE  (CAFÉ COM LEITE)</vt:lpstr>
      <vt:lpstr>LATTE  (CAFÉ COM LEITE)</vt:lpstr>
      <vt:lpstr>FRAPUCCINOS</vt:lpstr>
      <vt:lpstr>FRAPUCCINO</vt:lpstr>
      <vt:lpstr>FRAPUCCINO</vt:lpstr>
      <vt:lpstr>FRAPUCCINO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Gabriela Gusman</cp:lastModifiedBy>
  <cp:revision>47</cp:revision>
  <dcterms:modified xsi:type="dcterms:W3CDTF">2024-07-02T00:39:50Z</dcterms:modified>
</cp:coreProperties>
</file>